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ffae9e48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ffae9e48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ffae9e486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ffae9e486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ffae9e48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ffae9e48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ffae9e486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ffae9e486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ffae9e486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ffae9e48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ffae9e48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ffae9e48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ffae9e48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ffae9e48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ffae9e486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ffae9e486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ffae9e48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ffae9e48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ffae9e486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ffae9e486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ffae9e48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ffae9e48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ffae9e486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ffae9e486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ffae9e486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ffae9e48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18.jpg"/><Relationship Id="rId7" Type="http://schemas.openxmlformats.org/officeDocument/2006/relationships/image" Target="../media/image22.jpg"/><Relationship Id="rId8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18.jpg"/><Relationship Id="rId7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18.jpg"/><Relationship Id="rId7" Type="http://schemas.openxmlformats.org/officeDocument/2006/relationships/image" Target="../media/image22.jpg"/><Relationship Id="rId8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18.jpg"/><Relationship Id="rId6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5.png"/><Relationship Id="rId5" Type="http://schemas.openxmlformats.org/officeDocument/2006/relationships/image" Target="../media/image19.jpg"/><Relationship Id="rId6" Type="http://schemas.openxmlformats.org/officeDocument/2006/relationships/image" Target="../media/image6.jpg"/><Relationship Id="rId7" Type="http://schemas.openxmlformats.org/officeDocument/2006/relationships/image" Target="../media/image3.jp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Relationship Id="rId7" Type="http://schemas.openxmlformats.org/officeDocument/2006/relationships/image" Target="../media/image13.jpg"/><Relationship Id="rId8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30.jpg"/><Relationship Id="rId5" Type="http://schemas.openxmlformats.org/officeDocument/2006/relationships/image" Target="../media/image29.jpg"/><Relationship Id="rId6" Type="http://schemas.openxmlformats.org/officeDocument/2006/relationships/image" Target="../media/image28.jpg"/><Relationship Id="rId7" Type="http://schemas.openxmlformats.org/officeDocument/2006/relationships/image" Target="../media/image16.jpg"/><Relationship Id="rId8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288977"/>
            <a:ext cx="8222100" cy="132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bg" sz="2600">
                <a:latin typeface="Arial"/>
                <a:ea typeface="Arial"/>
                <a:cs typeface="Arial"/>
                <a:sym typeface="Arial"/>
              </a:rPr>
              <a:t>КОНКУРС ЗА СЪЗДАВАНЕ НА ГРАФИЧЕН ЗНАК (ЛОГО)</a:t>
            </a:r>
            <a:endParaRPr sz="57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000">
                <a:latin typeface="Times New Roman"/>
                <a:ea typeface="Times New Roman"/>
                <a:cs typeface="Times New Roman"/>
                <a:sym typeface="Times New Roman"/>
              </a:rPr>
              <a:t> STEM Education Platform - Erasmus 2020-1-BG01-KA201-079265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311700" y="10178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Първа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6 проекта от 5 автора, които напълно покриват всички изисквания, технически и естетически.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28425" l="12204" r="62687" t="27598"/>
          <a:stretch/>
        </p:blipFill>
        <p:spPr>
          <a:xfrm>
            <a:off x="311700" y="1888660"/>
            <a:ext cx="945204" cy="117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4">
            <a:alphaModFix/>
          </a:blip>
          <a:srcRect b="37685" l="4011" r="56431" t="10626"/>
          <a:stretch/>
        </p:blipFill>
        <p:spPr>
          <a:xfrm>
            <a:off x="1388475" y="1767813"/>
            <a:ext cx="1528874" cy="14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2150" y="1865298"/>
            <a:ext cx="1217924" cy="12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6">
            <a:alphaModFix/>
          </a:blip>
          <a:srcRect b="22924" l="0" r="46360" t="39170"/>
          <a:stretch/>
        </p:blipFill>
        <p:spPr>
          <a:xfrm>
            <a:off x="4644938" y="1825763"/>
            <a:ext cx="1217925" cy="121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7725" y="1777988"/>
            <a:ext cx="1217925" cy="131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45625" y="1825778"/>
            <a:ext cx="1602857" cy="12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311700" y="10178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 втори етап достигнаха 5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проекта от 5 автора</a:t>
            </a:r>
            <a:endParaRPr b="1"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3">
            <a:alphaModFix/>
          </a:blip>
          <a:srcRect b="28425" l="12204" r="62687" t="27598"/>
          <a:stretch/>
        </p:blipFill>
        <p:spPr>
          <a:xfrm>
            <a:off x="311700" y="1888649"/>
            <a:ext cx="1059995" cy="131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 rotWithShape="1">
          <a:blip r:embed="rId4">
            <a:alphaModFix/>
          </a:blip>
          <a:srcRect b="37685" l="4011" r="56431" t="10626"/>
          <a:stretch/>
        </p:blipFill>
        <p:spPr>
          <a:xfrm>
            <a:off x="1783550" y="1767813"/>
            <a:ext cx="1528874" cy="141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7275" y="1865298"/>
            <a:ext cx="1217924" cy="121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6">
            <a:alphaModFix/>
          </a:blip>
          <a:srcRect b="22924" l="0" r="46360" t="39170"/>
          <a:stretch/>
        </p:blipFill>
        <p:spPr>
          <a:xfrm>
            <a:off x="7483163" y="1865288"/>
            <a:ext cx="1217925" cy="121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9087" y="1817513"/>
            <a:ext cx="1217925" cy="131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311700" y="1099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311700" y="608800"/>
            <a:ext cx="8520600" cy="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Резултати от онлайн гласуването.</a:t>
            </a:r>
            <a:endParaRPr b="1"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4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Гласували 12 участници.</a:t>
            </a:r>
            <a:endParaRPr b="1" sz="1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28425" l="12204" r="62687" t="27598"/>
          <a:stretch/>
        </p:blipFill>
        <p:spPr>
          <a:xfrm>
            <a:off x="1179100" y="2891900"/>
            <a:ext cx="912650" cy="113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4">
            <a:alphaModFix/>
          </a:blip>
          <a:srcRect b="37685" l="4011" r="56431" t="10626"/>
          <a:stretch/>
        </p:blipFill>
        <p:spPr>
          <a:xfrm>
            <a:off x="2591000" y="2931759"/>
            <a:ext cx="1060004" cy="97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6850" y="2965225"/>
            <a:ext cx="912650" cy="9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6">
            <a:alphaModFix/>
          </a:blip>
          <a:srcRect b="22924" l="0" r="46360" t="39170"/>
          <a:stretch/>
        </p:blipFill>
        <p:spPr>
          <a:xfrm>
            <a:off x="7416097" y="2965222"/>
            <a:ext cx="912650" cy="9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97603" y="2965222"/>
            <a:ext cx="912650" cy="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238188"/>
            <a:ext cx="8839197" cy="172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311700" y="1099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311700" y="608800"/>
            <a:ext cx="8520600" cy="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Междинен р</a:t>
            </a: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езултат</a:t>
            </a:r>
            <a:endParaRPr b="1"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b="28425" l="12204" r="62687" t="27598"/>
          <a:stretch/>
        </p:blipFill>
        <p:spPr>
          <a:xfrm>
            <a:off x="1829750" y="2816500"/>
            <a:ext cx="912650" cy="113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 rotWithShape="1">
          <a:blip r:embed="rId4">
            <a:alphaModFix/>
          </a:blip>
          <a:srcRect b="37685" l="4011" r="56431" t="10626"/>
          <a:stretch/>
        </p:blipFill>
        <p:spPr>
          <a:xfrm>
            <a:off x="4202225" y="2816509"/>
            <a:ext cx="1060004" cy="97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5">
            <a:alphaModFix/>
          </a:blip>
          <a:srcRect b="22924" l="0" r="46360" t="39170"/>
          <a:stretch/>
        </p:blipFill>
        <p:spPr>
          <a:xfrm>
            <a:off x="6722047" y="2816497"/>
            <a:ext cx="912650" cy="91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096924"/>
            <a:ext cx="8520600" cy="166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311700" y="410000"/>
            <a:ext cx="8520600" cy="9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Final LOGO STEM Education Platform - Erasmus 2020-1-BG01-KA201-079265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311700" y="1552125"/>
            <a:ext cx="85206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bg">
                <a:latin typeface="Times New Roman"/>
                <a:ea typeface="Times New Roman"/>
                <a:cs typeface="Times New Roman"/>
                <a:sym typeface="Times New Roman"/>
              </a:rPr>
              <a:t>Моля да гласувате!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311700" y="2720825"/>
            <a:ext cx="85206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bg">
                <a:latin typeface="Times New Roman"/>
                <a:ea typeface="Times New Roman"/>
                <a:cs typeface="Times New Roman"/>
                <a:sym typeface="Times New Roman"/>
              </a:rPr>
              <a:t>БЛАГОДАРЯ!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311700" y="2136475"/>
            <a:ext cx="85206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https://forms.gle/r8dGND1VdNJgKUHr8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СТАТУТ НА КОНКУРСА</a:t>
            </a:r>
            <a:endParaRPr sz="2411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24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ПРАВО НА УЧАСТИЕ:</a:t>
            </a:r>
            <a:r>
              <a:rPr lang="bg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Ученици от V до ХІІ клас на МГ „Акад. Кирил Попов“, гр. Пловдив. Участието в конкурса е индивидуално.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Графичният знак (лого) не трябва да се препокрива с националната програма STEM и да не включва текст. Да обхваща областите от STEM: природни науки (биология, физика, химия), математика, информатика, компютърни науки, компютърна графика</a:t>
            </a:r>
            <a:r>
              <a:rPr lang="bg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557725"/>
            <a:ext cx="8520600" cy="36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ИЗИСКВАНИЯ КЪМ ПРОЕКТИТЕ:</a:t>
            </a:r>
            <a:endParaRPr b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Всеки участник има право да се включи в конкурса за създаване на графичен знак (лого) с не повече от две предложения.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I. Проект за създаване на графичен знак (лого):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30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Дизайнът на логото трябва да е авторски и лесно разпознаваем;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30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Изпратените варианти трябва да са в черно-бял и цветен вариант;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3. Проектът трябва да бъде придружен с описание на идеята и концепцията за лого;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30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Формат на готовия проект: 10х10 см;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30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Резолюция на файла 300 dpi.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Готовите проекти да се запишат в работен вариант във файл на програмата до версия CorelDRAW 12 – CDR или до версия Adobe Illustrator CS4 – AI;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Файл за преглед (черно-бял и цветен вариант) във формат JPEG, размер А4 (21х29,7 см) на проекта за графичен знак (лого) в три различни размера (10х10 см, 5х5 см и 2,5х2,5 см).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311700" y="1229875"/>
            <a:ext cx="8520600" cy="240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Критерии за оценка: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оригиналност на идеята;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нестандартна гледна точка;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адекватна интерпретация на темата;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съобразяване на проекта с посочения по-горе формат;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високо качество в техническо отношение.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определения срок от 03.02 до 07.02.2021 г. в конкурса участваха </a:t>
            </a:r>
            <a:r>
              <a:rPr b="1" lang="bg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23 ученици с 29 проекта</a:t>
            </a:r>
            <a:r>
              <a:rPr lang="bg" sz="165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базата на критериите за оценка от статута представените проекти са групирани в три групи: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Първа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6 проекта от 5 автора, които напълно покриват всички изисквания, технически и естетически.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16 проекта от 12 автора, които покриват в определена степен изискванията (технически и естетически).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Трета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7 проекта от 6 автора (не отговарят на критериите за оценка на проект на графичен знак). 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 ЕТАП</a:t>
            </a: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902250"/>
            <a:ext cx="8520600" cy="6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Трета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7 проекта от 6 автора (не отговарят на критериите за оценка на проект на графичен знак). 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1250"/>
            <a:ext cx="1148974" cy="11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381" y="1751250"/>
            <a:ext cx="791125" cy="223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4904" y="1751250"/>
            <a:ext cx="1148974" cy="114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6277" y="1751250"/>
            <a:ext cx="1035376" cy="114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4052" y="1751250"/>
            <a:ext cx="1148974" cy="114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35426" y="1751250"/>
            <a:ext cx="1148974" cy="114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6803" y="1751250"/>
            <a:ext cx="1148974" cy="114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957200"/>
            <a:ext cx="85206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16 проекта от 12 автора, които покриват в определена степен изискванията (технически и естетически).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36998" l="21701" r="21233" t="35790"/>
          <a:stretch/>
        </p:blipFill>
        <p:spPr>
          <a:xfrm>
            <a:off x="311700" y="1870975"/>
            <a:ext cx="1832616" cy="14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7462" y="1836548"/>
            <a:ext cx="1524801" cy="147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5400" y="1802129"/>
            <a:ext cx="1436872" cy="15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8850" y="1802113"/>
            <a:ext cx="2177354" cy="15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311700" y="957200"/>
            <a:ext cx="85206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16 проекта от 12 автора, които покриват в определена степен изискванията (технически и естетически).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40166" r="0" t="15895"/>
          <a:stretch/>
        </p:blipFill>
        <p:spPr>
          <a:xfrm>
            <a:off x="409000" y="1775325"/>
            <a:ext cx="1350527" cy="134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 rotWithShape="1">
          <a:blip r:embed="rId4">
            <a:alphaModFix/>
          </a:blip>
          <a:srcRect b="17870" l="7030" r="62939" t="20163"/>
          <a:stretch/>
        </p:blipFill>
        <p:spPr>
          <a:xfrm>
            <a:off x="2253450" y="1785863"/>
            <a:ext cx="904775" cy="132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5">
            <a:alphaModFix/>
          </a:blip>
          <a:srcRect b="51442" l="0" r="61297" t="0"/>
          <a:stretch/>
        </p:blipFill>
        <p:spPr>
          <a:xfrm>
            <a:off x="3652150" y="1881675"/>
            <a:ext cx="1447825" cy="124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6">
            <a:alphaModFix/>
          </a:blip>
          <a:srcRect b="6668" l="48859" r="0" t="55249"/>
          <a:stretch/>
        </p:blipFill>
        <p:spPr>
          <a:xfrm>
            <a:off x="5842400" y="1881676"/>
            <a:ext cx="1178884" cy="124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3700" y="1763263"/>
            <a:ext cx="892500" cy="13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8">
            <a:alphaModFix/>
          </a:blip>
          <a:srcRect b="59636" l="0" r="0" t="9525"/>
          <a:stretch/>
        </p:blipFill>
        <p:spPr>
          <a:xfrm>
            <a:off x="1998500" y="3501300"/>
            <a:ext cx="2573490" cy="1122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latin typeface="Times New Roman"/>
                <a:ea typeface="Times New Roman"/>
                <a:cs typeface="Times New Roman"/>
                <a:sym typeface="Times New Roman"/>
              </a:rPr>
              <a:t>РЕЗУЛТАТИ ОТ КОНКУРСА - І ЕТАП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311700" y="957200"/>
            <a:ext cx="85206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Втора група:</a:t>
            </a:r>
            <a:r>
              <a:rPr lang="bg" sz="170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16 проекта от 12 автора, които покриват в определена степен изискванията (технически и естетически).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5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51925" l="57587" r="0" t="0"/>
          <a:stretch/>
        </p:blipFill>
        <p:spPr>
          <a:xfrm>
            <a:off x="311700" y="1832100"/>
            <a:ext cx="1187973" cy="16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26571" l="12550" r="57994" t="27417"/>
          <a:stretch/>
        </p:blipFill>
        <p:spPr>
          <a:xfrm>
            <a:off x="1859100" y="1851413"/>
            <a:ext cx="1338548" cy="1479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5">
            <a:alphaModFix/>
          </a:blip>
          <a:srcRect b="25294" l="13285" r="60573" t="24755"/>
          <a:stretch/>
        </p:blipFill>
        <p:spPr>
          <a:xfrm>
            <a:off x="5897362" y="1832088"/>
            <a:ext cx="1187975" cy="160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6">
            <a:alphaModFix/>
          </a:blip>
          <a:srcRect b="27762" l="8173" r="62810" t="27494"/>
          <a:stretch/>
        </p:blipFill>
        <p:spPr>
          <a:xfrm>
            <a:off x="7438225" y="1924163"/>
            <a:ext cx="1187972" cy="12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7">
            <a:alphaModFix/>
          </a:blip>
          <a:srcRect b="14357" l="0" r="51804" t="43152"/>
          <a:stretch/>
        </p:blipFill>
        <p:spPr>
          <a:xfrm>
            <a:off x="3452463" y="1907975"/>
            <a:ext cx="2190071" cy="136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8">
            <a:alphaModFix/>
          </a:blip>
          <a:srcRect b="10136" l="7692" r="54615" t="37421"/>
          <a:stretch/>
        </p:blipFill>
        <p:spPr>
          <a:xfrm>
            <a:off x="2841750" y="3558650"/>
            <a:ext cx="1140372" cy="1122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